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0"/>
  </p:notesMasterIdLst>
  <p:sldIdLst>
    <p:sldId id="420" r:id="rId2"/>
    <p:sldId id="419" r:id="rId3"/>
    <p:sldId id="424" r:id="rId4"/>
    <p:sldId id="423" r:id="rId5"/>
    <p:sldId id="425" r:id="rId6"/>
    <p:sldId id="426" r:id="rId7"/>
    <p:sldId id="427" r:id="rId8"/>
    <p:sldId id="428" r:id="rId9"/>
  </p:sldIdLst>
  <p:sldSz cx="9144000" cy="5143500" type="screen16x9"/>
  <p:notesSz cx="6858000" cy="9144000"/>
  <p:defaultTextStyle>
    <a:defPPr>
      <a:defRPr lang="ja-JP"/>
    </a:defPPr>
    <a:lvl1pPr algn="ctr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HGP創英角ｺﾞｼｯｸUB" panose="020B0900000000000000" pitchFamily="34" charset="-128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HGP創英角ｺﾞｼｯｸUB" panose="020B0900000000000000" pitchFamily="34" charset="-128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HGP創英角ｺﾞｼｯｸUB" panose="020B0900000000000000" pitchFamily="34" charset="-128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HGP創英角ｺﾞｼｯｸUB" panose="020B0900000000000000" pitchFamily="34" charset="-128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HGP創英角ｺﾞｼｯｸUB" panose="020B0900000000000000" pitchFamily="34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HGP創英角ｺﾞｼｯｸUB" panose="020B0900000000000000" pitchFamily="34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HGP創英角ｺﾞｼｯｸUB" panose="020B0900000000000000" pitchFamily="34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HGP創英角ｺﾞｼｯｸUB" panose="020B0900000000000000" pitchFamily="34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HGP創英角ｺﾞｼｯｸUB" panose="020B0900000000000000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E25E649-3F16-4E02-A733-19D2CDBF48F0}" styleName="中間 3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濃色 2 - アクセント 5/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85"/>
    <p:restoredTop sz="96327"/>
  </p:normalViewPr>
  <p:slideViewPr>
    <p:cSldViewPr>
      <p:cViewPr varScale="1">
        <p:scale>
          <a:sx n="143" d="100"/>
          <a:sy n="143" d="100"/>
        </p:scale>
        <p:origin x="216" y="6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00" d="100"/>
          <a:sy n="100" d="100"/>
        </p:scale>
        <p:origin x="-3600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C677825C-9D08-0345-9E3B-174851E7890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D398958E-B025-AA43-AA25-2EF07F54209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E4997BD4-B654-3C48-95F3-507FB2E99ED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CF984705-F31E-B247-921E-BEC9DAD8F37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/>
              <a:t>マスタ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BE9CAA24-9B1F-4849-9915-1036671826D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Arial" charset="0"/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A6A999D1-C09A-774E-88DE-47782D8E0B1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panose="020B0600070205080204" pitchFamily="34" charset="-128"/>
              </a:defRPr>
            </a:lvl1pPr>
          </a:lstStyle>
          <a:p>
            <a:fld id="{E791D093-4FEB-DB4B-B9E1-BD904FB9080E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77EF913-10D1-D249-A852-B9C4CA210605}"/>
              </a:ext>
            </a:extLst>
          </p:cNvPr>
          <p:cNvSpPr txBox="1"/>
          <p:nvPr userDrawn="1"/>
        </p:nvSpPr>
        <p:spPr>
          <a:xfrm>
            <a:off x="4114654" y="4839891"/>
            <a:ext cx="1146468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5pPr>
            <a:lvl6pPr marL="25146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6pPr>
            <a:lvl7pPr marL="29718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7pPr>
            <a:lvl8pPr marL="34290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8pPr>
            <a:lvl9pPr marL="38862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9pPr>
          </a:lstStyle>
          <a:p>
            <a:r>
              <a:rPr lang="en-US" altLang="ja-JP" sz="900">
                <a:solidFill>
                  <a:srgbClr val="A6A6A6"/>
                </a:solidFill>
                <a:latin typeface="メイリオ" panose="020B0604030504040204" pitchFamily="34" charset="-128"/>
                <a:ea typeface="メイリオ" panose="020B0604030504040204" pitchFamily="34" charset="-128"/>
              </a:rPr>
              <a:t> © Gengo Suzuki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899592" y="1869672"/>
            <a:ext cx="7776864" cy="1404156"/>
          </a:xfrm>
        </p:spPr>
        <p:txBody>
          <a:bodyPr anchor="ctr" anchorCtr="1">
            <a:noAutofit/>
          </a:bodyPr>
          <a:lstStyle>
            <a:lvl1pPr algn="l">
              <a:lnSpc>
                <a:spcPct val="100000"/>
              </a:lnSpc>
              <a:defRPr sz="2400" baseline="0"/>
            </a:lvl1pPr>
          </a:lstStyle>
          <a:p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491880" y="3489852"/>
            <a:ext cx="4968552" cy="1242138"/>
          </a:xfrm>
        </p:spPr>
        <p:txBody>
          <a:bodyPr anchor="ctr">
            <a:noAutofit/>
          </a:bodyPr>
          <a:lstStyle>
            <a:lvl1pPr marL="0" indent="0" algn="r">
              <a:lnSpc>
                <a:spcPct val="80000"/>
              </a:lnSpc>
              <a:buFontTx/>
              <a:buNone/>
              <a:defRPr sz="1350" b="0">
                <a:latin typeface="+mn-ea"/>
                <a:ea typeface="+mn-ea"/>
              </a:defRPr>
            </a:lvl1pPr>
          </a:lstStyle>
          <a:p>
            <a:r>
              <a:rPr lang="ja-JP" altLang="en-US"/>
              <a:t>マスター サブタイトルの書式設定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34415856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4457843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96076" y="86916"/>
            <a:ext cx="2124075" cy="469939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323851" y="86916"/>
            <a:ext cx="6219825" cy="469939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9457556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95536" y="843558"/>
            <a:ext cx="8352928" cy="4212468"/>
          </a:xfrm>
        </p:spPr>
        <p:txBody>
          <a:bodyPr/>
          <a:lstStyle>
            <a:lvl1pPr>
              <a:defRPr baseline="0">
                <a:latin typeface="+mj-lt"/>
              </a:defRPr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536" y="87473"/>
            <a:ext cx="8352928" cy="58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lv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13440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2400" b="1" cap="all"/>
            </a:lvl1pPr>
          </a:lstStyle>
          <a:p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 b="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01380214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95288" y="86916"/>
            <a:ext cx="8425184" cy="589359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00050" y="843595"/>
            <a:ext cx="4171950" cy="4212431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843595"/>
            <a:ext cx="4171950" cy="4212431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6594582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87474"/>
            <a:ext cx="8229600" cy="58722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67544" y="903796"/>
            <a:ext cx="4040188" cy="479822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1383618"/>
            <a:ext cx="4040188" cy="3510390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6" y="897564"/>
            <a:ext cx="4041775" cy="479822"/>
          </a:xfrm>
        </p:spPr>
        <p:txBody>
          <a:bodyPr anchor="b"/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6" y="1383618"/>
            <a:ext cx="4041775" cy="3510390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8372511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637107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828625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52213144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ja-JP" altLang="en-US" noProof="0"/>
              <a:t>アイコンをクリックして図を追加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262582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7CA7BB40-EF7E-944F-AC72-06F5F66FB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95289" y="842962"/>
            <a:ext cx="8353425" cy="4158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ja-JP" altLang="en-US"/>
              <a:t>マスタテキストの書式設定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  <a:p>
            <a:pPr lvl="0"/>
            <a:endParaRPr lang="ja-JP" altLang="en-US"/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479BE352-57DB-CD41-B616-1E3B0D978F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95289" y="86916"/>
            <a:ext cx="8353425" cy="589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マスタタイトルの書式設定</a:t>
            </a:r>
          </a:p>
        </p:txBody>
      </p:sp>
      <p:sp>
        <p:nvSpPr>
          <p:cNvPr id="1028" name="正方形/長方形 15">
            <a:extLst>
              <a:ext uri="{FF2B5EF4-FFF2-40B4-BE49-F238E27FC236}">
                <a16:creationId xmlns:a16="http://schemas.microsoft.com/office/drawing/2014/main" id="{DCC60E79-0B70-0F4F-B798-603C852895B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532814" y="4893469"/>
            <a:ext cx="503237" cy="216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5pPr>
            <a:lvl6pPr marL="25146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6pPr>
            <a:lvl7pPr marL="29718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7pPr>
            <a:lvl8pPr marL="34290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8pPr>
            <a:lvl9pPr marL="38862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9pPr>
          </a:lstStyle>
          <a:p>
            <a:fld id="{7713496F-795D-FE40-A05C-921EDA3D6863}" type="slidenum">
              <a:rPr lang="en-US" altLang="ja-JP" sz="1500">
                <a:latin typeface="メイリオ" panose="020B0604030504040204" pitchFamily="34" charset="-128"/>
                <a:ea typeface="メイリオ" panose="020B0604030504040204" pitchFamily="34" charset="-128"/>
              </a:rPr>
              <a:pPr/>
              <a:t>‹#›</a:t>
            </a:fld>
            <a:endParaRPr lang="ja-JP" altLang="en-US" sz="1500">
              <a:latin typeface="メイリオ" panose="020B0604030504040204" pitchFamily="34" charset="-128"/>
              <a:ea typeface="メイリオ" panose="020B0604030504040204" pitchFamily="34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E0E08B9-6AC0-EC47-8A0F-232DFD6FC1B8}"/>
              </a:ext>
            </a:extLst>
          </p:cNvPr>
          <p:cNvSpPr txBox="1"/>
          <p:nvPr userDrawn="1"/>
        </p:nvSpPr>
        <p:spPr>
          <a:xfrm>
            <a:off x="4114654" y="4893469"/>
            <a:ext cx="1146468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5pPr>
            <a:lvl6pPr marL="25146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6pPr>
            <a:lvl7pPr marL="29718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7pPr>
            <a:lvl8pPr marL="34290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8pPr>
            <a:lvl9pPr marL="3886200" indent="-228600" algn="ctr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HGP創英角ｺﾞｼｯｸUB" panose="020B0900000000000000" pitchFamily="34" charset="-128"/>
              </a:defRPr>
            </a:lvl9pPr>
          </a:lstStyle>
          <a:p>
            <a:r>
              <a:rPr lang="en-US" altLang="ja-JP" sz="900">
                <a:solidFill>
                  <a:srgbClr val="A6A6A6"/>
                </a:solidFill>
                <a:latin typeface="メイリオ" panose="020B0604030504040204" pitchFamily="34" charset="-128"/>
                <a:ea typeface="メイリオ" panose="020B0604030504040204" pitchFamily="34" charset="-128"/>
              </a:rPr>
              <a:t> © Gengo Suzuki</a:t>
            </a:r>
            <a:endParaRPr lang="ja-JP" altLang="en-US" sz="900">
              <a:solidFill>
                <a:srgbClr val="A6A6A6"/>
              </a:solidFill>
              <a:latin typeface="メイリオ" panose="020B0604030504040204" pitchFamily="34" charset="-128"/>
              <a:ea typeface="メイリオ" panose="020B0604030504040204" pitchFamily="34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71AC7E22-8B77-FB4E-9C83-53140BEDF52F}"/>
              </a:ext>
            </a:extLst>
          </p:cNvPr>
          <p:cNvSpPr/>
          <p:nvPr userDrawn="1"/>
        </p:nvSpPr>
        <p:spPr bwMode="auto">
          <a:xfrm>
            <a:off x="0" y="0"/>
            <a:ext cx="323850" cy="681038"/>
          </a:xfrm>
          <a:prstGeom prst="rect">
            <a:avLst/>
          </a:prstGeom>
          <a:solidFill>
            <a:srgbClr val="0070C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>
              <a:defRPr/>
            </a:pPr>
            <a:endParaRPr lang="ja-JP" altLang="en-US">
              <a:solidFill>
                <a:schemeClr val="tx1"/>
              </a:solidFill>
              <a:latin typeface="Arial" charset="0"/>
              <a:ea typeface="HGP創英角ｺﾞｼｯｸUB" pitchFamily="50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6" r:id="rId1"/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</p:sldLayoutIdLst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2100" b="1" kern="1200">
          <a:solidFill>
            <a:schemeClr val="tx1"/>
          </a:solidFill>
          <a:latin typeface="+mj-ea"/>
          <a:ea typeface="+mj-ea"/>
          <a:cs typeface="メイリオ" pitchFamily="50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2100" b="1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2100" b="1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2100" b="1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2100" b="1">
          <a:solidFill>
            <a:schemeClr val="tx1"/>
          </a:solidFill>
          <a:latin typeface="メイリオ" pitchFamily="50" charset="-128"/>
          <a:ea typeface="メイリオ" pitchFamily="50" charset="-128"/>
          <a:cs typeface="メイリオ" pitchFamily="50" charset="-128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2"/>
          </a:solidFill>
          <a:latin typeface="Arial" charset="0"/>
          <a:ea typeface="HGP創英角ｺﾞｼｯｸUB" pitchFamily="50" charset="-128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2"/>
          </a:solidFill>
          <a:latin typeface="Arial" charset="0"/>
          <a:ea typeface="HGP創英角ｺﾞｼｯｸUB" pitchFamily="50" charset="-128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2"/>
          </a:solidFill>
          <a:latin typeface="Arial" charset="0"/>
          <a:ea typeface="HGP創英角ｺﾞｼｯｸUB" pitchFamily="50" charset="-128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kumimoji="1" sz="1800">
          <a:solidFill>
            <a:schemeClr val="tx2"/>
          </a:solidFill>
          <a:latin typeface="Arial" charset="0"/>
          <a:ea typeface="HGP創英角ｺﾞｼｯｸUB" pitchFamily="50" charset="-128"/>
        </a:defRPr>
      </a:lvl9pPr>
    </p:titleStyle>
    <p:bodyStyle>
      <a:lvl1pPr marL="133350" indent="-1333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1800" b="1" kern="1000" spc="75">
          <a:solidFill>
            <a:schemeClr val="tx1"/>
          </a:solidFill>
          <a:latin typeface="+mj-lt"/>
          <a:ea typeface="+mj-ea"/>
          <a:cs typeface="メイリオ" pitchFamily="50" charset="-128"/>
        </a:defRPr>
      </a:lvl1pPr>
      <a:lvl2pPr marL="406004" indent="-138113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1500" kern="1000" spc="75">
          <a:solidFill>
            <a:schemeClr val="tx1"/>
          </a:solidFill>
          <a:latin typeface="+mn-lt"/>
          <a:ea typeface="+mn-ea"/>
          <a:cs typeface="メイリオ" pitchFamily="50" charset="-128"/>
        </a:defRPr>
      </a:lvl2pPr>
      <a:lvl3pPr marL="672704" indent="-13216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kern="1000" spc="75">
          <a:solidFill>
            <a:schemeClr val="tx1"/>
          </a:solidFill>
          <a:latin typeface="+mn-lt"/>
          <a:ea typeface="+mn-ea"/>
          <a:cs typeface="メイリオ" pitchFamily="50" charset="-128"/>
        </a:defRPr>
      </a:lvl3pPr>
      <a:lvl4pPr marL="939404" indent="-13216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1050" kern="1000" spc="75">
          <a:solidFill>
            <a:schemeClr val="tx1"/>
          </a:solidFill>
          <a:latin typeface="+mn-lt"/>
          <a:ea typeface="+mn-ea"/>
          <a:cs typeface="メイリオ" pitchFamily="50" charset="-128"/>
        </a:defRPr>
      </a:lvl4pPr>
      <a:lvl5pPr marL="1213247" indent="-1333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900" kern="1000" spc="75">
          <a:solidFill>
            <a:schemeClr val="tx1"/>
          </a:solidFill>
          <a:latin typeface="+mn-lt"/>
          <a:ea typeface="+mn-ea"/>
          <a:cs typeface="メイリオ" pitchFamily="50" charset="-128"/>
        </a:defRPr>
      </a:lvl5pPr>
      <a:lvl6pPr marL="1556147" indent="-133350" algn="l" rtl="0" eaLnBrk="1" fontAlgn="base" hangingPunct="1">
        <a:spcBef>
          <a:spcPct val="20000"/>
        </a:spcBef>
        <a:spcAft>
          <a:spcPct val="0"/>
        </a:spcAft>
        <a:buChar char="»"/>
        <a:defRPr kumimoji="1" sz="900">
          <a:solidFill>
            <a:schemeClr val="tx1"/>
          </a:solidFill>
          <a:latin typeface="+mn-lt"/>
          <a:ea typeface="+mn-ea"/>
        </a:defRPr>
      </a:lvl6pPr>
      <a:lvl7pPr marL="1899047" indent="-133350" algn="l" rtl="0" eaLnBrk="1" fontAlgn="base" hangingPunct="1">
        <a:spcBef>
          <a:spcPct val="20000"/>
        </a:spcBef>
        <a:spcAft>
          <a:spcPct val="0"/>
        </a:spcAft>
        <a:buChar char="»"/>
        <a:defRPr kumimoji="1" sz="900">
          <a:solidFill>
            <a:schemeClr val="tx1"/>
          </a:solidFill>
          <a:latin typeface="+mn-lt"/>
          <a:ea typeface="+mn-ea"/>
        </a:defRPr>
      </a:lvl7pPr>
      <a:lvl8pPr marL="2241947" indent="-133350" algn="l" rtl="0" eaLnBrk="1" fontAlgn="base" hangingPunct="1">
        <a:spcBef>
          <a:spcPct val="20000"/>
        </a:spcBef>
        <a:spcAft>
          <a:spcPct val="0"/>
        </a:spcAft>
        <a:buChar char="»"/>
        <a:defRPr kumimoji="1" sz="900">
          <a:solidFill>
            <a:schemeClr val="tx1"/>
          </a:solidFill>
          <a:latin typeface="+mn-lt"/>
          <a:ea typeface="+mn-ea"/>
        </a:defRPr>
      </a:lvl8pPr>
      <a:lvl9pPr marL="2584847" indent="-133350" algn="l" rtl="0" eaLnBrk="1" fontAlgn="base" hangingPunct="1">
        <a:spcBef>
          <a:spcPct val="20000"/>
        </a:spcBef>
        <a:spcAft>
          <a:spcPct val="0"/>
        </a:spcAft>
        <a:buChar char="»"/>
        <a:defRPr kumimoji="1" sz="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9DAA5F-5619-B841-B4FA-95D4CC2356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新潟市道路網グラフデータ作成</a:t>
            </a:r>
          </a:p>
        </p:txBody>
      </p:sp>
    </p:spTree>
    <p:extLst>
      <p:ext uri="{BB962C8B-B14F-4D97-AF65-F5344CB8AC3E}">
        <p14:creationId xmlns:p14="http://schemas.microsoft.com/office/powerpoint/2010/main" val="412709995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3E82684B-3054-AF41-8CDE-A46C7DDAA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843558"/>
            <a:ext cx="8352928" cy="864096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ja-JP" altLang="en-US"/>
              <a:t>グラフデータベース研究における実験データが必要</a:t>
            </a:r>
            <a:endParaRPr kumimoji="1" lang="en-US" altLang="ja-JP"/>
          </a:p>
          <a:p>
            <a:pPr marL="342900" indent="-342900">
              <a:buFont typeface="+mj-lt"/>
              <a:buAutoNum type="arabicPeriod"/>
            </a:pPr>
            <a:r>
              <a:rPr lang="ja-JP" altLang="en-US" dirty="0"/>
              <a:t>グラフアルゴリズムの教育に実データを用いたい</a:t>
            </a:r>
            <a:endParaRPr lang="en-US" altLang="ja-JP" dirty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/>
              <a:t>研究成果を新潟の観光支援などの地域発展に活用したい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4F82C271-1302-9849-BB11-626572858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背景と課題</a:t>
            </a:r>
            <a:endParaRPr kumimoji="1" lang="ja-JP" altLang="en-US"/>
          </a:p>
        </p:txBody>
      </p:sp>
      <p:sp>
        <p:nvSpPr>
          <p:cNvPr id="4" name="下矢印 3">
            <a:extLst>
              <a:ext uri="{FF2B5EF4-FFF2-40B4-BE49-F238E27FC236}">
                <a16:creationId xmlns:a16="http://schemas.microsoft.com/office/drawing/2014/main" id="{7479FA2D-64B2-FA4D-B6BA-EEDBE8FD5B32}"/>
              </a:ext>
            </a:extLst>
          </p:cNvPr>
          <p:cNvSpPr/>
          <p:nvPr/>
        </p:nvSpPr>
        <p:spPr bwMode="auto">
          <a:xfrm>
            <a:off x="3131840" y="1763159"/>
            <a:ext cx="1656184" cy="432048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sp>
        <p:nvSpPr>
          <p:cNvPr id="5" name="四角形吹き出し 4">
            <a:extLst>
              <a:ext uri="{FF2B5EF4-FFF2-40B4-BE49-F238E27FC236}">
                <a16:creationId xmlns:a16="http://schemas.microsoft.com/office/drawing/2014/main" id="{3BD884D6-3B68-6449-ADDD-66FE475EBEFC}"/>
              </a:ext>
            </a:extLst>
          </p:cNvPr>
          <p:cNvSpPr/>
          <p:nvPr/>
        </p:nvSpPr>
        <p:spPr bwMode="auto">
          <a:xfrm>
            <a:off x="1365984" y="2505434"/>
            <a:ext cx="5942319" cy="427758"/>
          </a:xfrm>
          <a:prstGeom prst="wedgeRectCallout">
            <a:avLst>
              <a:gd name="adj1" fmla="val 25850"/>
              <a:gd name="adj2" fmla="val 2405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kumimoji="1" lang="ja-JP" altLang="en-US" sz="1600" b="1"/>
              <a:t>新潟市の交通網のグラフ（ネットワーク）データを作成したい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B1AA83A-0615-A348-A98E-6CF1DF59245A}"/>
              </a:ext>
            </a:extLst>
          </p:cNvPr>
          <p:cNvSpPr txBox="1"/>
          <p:nvPr/>
        </p:nvSpPr>
        <p:spPr>
          <a:xfrm>
            <a:off x="1331640" y="365187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>
                <a:latin typeface="+mn-lt"/>
                <a:ea typeface="+mn-ea"/>
              </a:rPr>
              <a:t>課題</a:t>
            </a:r>
          </a:p>
        </p:txBody>
      </p:sp>
      <p:sp>
        <p:nvSpPr>
          <p:cNvPr id="8" name="四角形吹き出し 7">
            <a:extLst>
              <a:ext uri="{FF2B5EF4-FFF2-40B4-BE49-F238E27FC236}">
                <a16:creationId xmlns:a16="http://schemas.microsoft.com/office/drawing/2014/main" id="{775171B2-4D35-6E4B-9F1F-84FB9038296F}"/>
              </a:ext>
            </a:extLst>
          </p:cNvPr>
          <p:cNvSpPr/>
          <p:nvPr/>
        </p:nvSpPr>
        <p:spPr bwMode="auto">
          <a:xfrm>
            <a:off x="1449191" y="4038978"/>
            <a:ext cx="5859112" cy="778602"/>
          </a:xfrm>
          <a:prstGeom prst="wedgeRectCallout">
            <a:avLst>
              <a:gd name="adj1" fmla="val 25850"/>
              <a:gd name="adj2" fmla="val 2405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kumimoji="1" lang="ja-JP" altLang="en-US" sz="1600" b="1"/>
              <a:t>新潟市オープンデータに</a:t>
            </a:r>
            <a:r>
              <a:rPr kumimoji="1" lang="en-US" altLang="ja-JP" sz="1600" b="1" dirty="0"/>
              <a:t>GIS</a:t>
            </a:r>
            <a:r>
              <a:rPr kumimoji="1" lang="ja-JP" altLang="en-US" sz="1600" b="1"/>
              <a:t>データはあるが，ネットワークにするには加工が必要</a:t>
            </a:r>
          </a:p>
        </p:txBody>
      </p:sp>
      <p:sp>
        <p:nvSpPr>
          <p:cNvPr id="9" name="下矢印 8">
            <a:extLst>
              <a:ext uri="{FF2B5EF4-FFF2-40B4-BE49-F238E27FC236}">
                <a16:creationId xmlns:a16="http://schemas.microsoft.com/office/drawing/2014/main" id="{EA104A28-070C-4140-8E8B-17353D49B633}"/>
              </a:ext>
            </a:extLst>
          </p:cNvPr>
          <p:cNvSpPr/>
          <p:nvPr/>
        </p:nvSpPr>
        <p:spPr bwMode="auto">
          <a:xfrm>
            <a:off x="3167845" y="3270061"/>
            <a:ext cx="1656184" cy="432048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sp>
        <p:nvSpPr>
          <p:cNvPr id="10" name="四角形吹き出し 9">
            <a:extLst>
              <a:ext uri="{FF2B5EF4-FFF2-40B4-BE49-F238E27FC236}">
                <a16:creationId xmlns:a16="http://schemas.microsoft.com/office/drawing/2014/main" id="{BD649025-7FD3-CE42-9BD0-8BBBC89B9866}"/>
              </a:ext>
            </a:extLst>
          </p:cNvPr>
          <p:cNvSpPr/>
          <p:nvPr/>
        </p:nvSpPr>
        <p:spPr bwMode="auto">
          <a:xfrm>
            <a:off x="5040560" y="3158275"/>
            <a:ext cx="3923928" cy="632292"/>
          </a:xfrm>
          <a:prstGeom prst="wedgeRectCallout">
            <a:avLst>
              <a:gd name="adj1" fmla="val -61507"/>
              <a:gd name="adj2" fmla="val 85548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kumimoji="1" lang="ja-JP" altLang="en-US" sz="1400"/>
              <a:t>道路網グラフデータは，意外にオープンなデータとして自由に入手できるものは多くない</a:t>
            </a:r>
          </a:p>
        </p:txBody>
      </p:sp>
    </p:spTree>
    <p:extLst>
      <p:ext uri="{BB962C8B-B14F-4D97-AF65-F5344CB8AC3E}">
        <p14:creationId xmlns:p14="http://schemas.microsoft.com/office/powerpoint/2010/main" val="310850117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40A1D23D-CCF3-0E49-AA26-5B9C37389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535368"/>
            <a:ext cx="5040560" cy="908289"/>
          </a:xfrm>
        </p:spPr>
        <p:txBody>
          <a:bodyPr>
            <a:normAutofit/>
          </a:bodyPr>
          <a:lstStyle/>
          <a:p>
            <a:r>
              <a:rPr lang="ja-JP" altLang="en-US"/>
              <a:t>新潟市オープンデータから以下を入手可能</a:t>
            </a:r>
            <a:endParaRPr lang="en-US" altLang="ja-JP"/>
          </a:p>
          <a:p>
            <a:pPr lvl="1"/>
            <a:r>
              <a:rPr kumimoji="1" lang="ja-JP" altLang="en-US"/>
              <a:t>国道</a:t>
            </a:r>
            <a:r>
              <a:rPr lang="ja-JP" altLang="en-US"/>
              <a:t>・県道・市道・指定道路の</a:t>
            </a:r>
            <a:r>
              <a:rPr lang="en-US" altLang="ja-JP"/>
              <a:t>KML</a:t>
            </a:r>
            <a:r>
              <a:rPr lang="ja-JP" altLang="en-US"/>
              <a:t>形式のデータ</a:t>
            </a:r>
            <a:endParaRPr lang="en-US" altLang="ja-JP"/>
          </a:p>
          <a:p>
            <a:pPr lvl="2"/>
            <a:r>
              <a:rPr kumimoji="1" lang="ja-JP" altLang="en-US" sz="1200"/>
              <a:t>道の数：国道：</a:t>
            </a:r>
            <a:r>
              <a:rPr kumimoji="1" lang="en-US" altLang="ja-JP" sz="1200"/>
              <a:t>33</a:t>
            </a:r>
            <a:r>
              <a:rPr kumimoji="1" lang="ja-JP" altLang="en-US" sz="1200"/>
              <a:t>，県道：</a:t>
            </a:r>
            <a:r>
              <a:rPr kumimoji="1" lang="en-US" altLang="ja-JP" sz="1200"/>
              <a:t>204</a:t>
            </a:r>
            <a:r>
              <a:rPr kumimoji="1" lang="ja-JP" altLang="en-US" sz="1200"/>
              <a:t>，市道</a:t>
            </a:r>
            <a:r>
              <a:rPr lang="ja-JP" altLang="en-US" sz="1200"/>
              <a:t>：</a:t>
            </a:r>
            <a:r>
              <a:rPr lang="en-US" altLang="ja-JP" sz="1200"/>
              <a:t>18619</a:t>
            </a:r>
            <a:endParaRPr kumimoji="1" lang="en-US" altLang="ja-JP" sz="1200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0F08D3D2-A70E-FA4A-BEF6-213EE7ECD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-6480"/>
            <a:ext cx="8352928" cy="589090"/>
          </a:xfrm>
        </p:spPr>
        <p:txBody>
          <a:bodyPr/>
          <a:lstStyle/>
          <a:p>
            <a:r>
              <a:rPr kumimoji="1" lang="ja-JP" altLang="en-US"/>
              <a:t>入手できるデータ</a:t>
            </a:r>
          </a:p>
        </p:txBody>
      </p:sp>
      <p:pic>
        <p:nvPicPr>
          <p:cNvPr id="5" name="図 4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A39EA404-3CAA-4B44-8198-E06F43687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178964"/>
            <a:ext cx="3173395" cy="3057379"/>
          </a:xfrm>
          <a:prstGeom prst="rect">
            <a:avLst/>
          </a:prstGeom>
        </p:spPr>
      </p:pic>
      <p:pic>
        <p:nvPicPr>
          <p:cNvPr id="7" name="図 6" descr="テーブル&#10;&#10;自動的に生成された説明">
            <a:extLst>
              <a:ext uri="{FF2B5EF4-FFF2-40B4-BE49-F238E27FC236}">
                <a16:creationId xmlns:a16="http://schemas.microsoft.com/office/drawing/2014/main" id="{54AEEF10-BB45-854C-8D43-434B32CFBA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5209" y="3435846"/>
            <a:ext cx="3173395" cy="1050452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0F094B2-0176-8240-853B-236C05B416C3}"/>
              </a:ext>
            </a:extLst>
          </p:cNvPr>
          <p:cNvSpPr txBox="1"/>
          <p:nvPr/>
        </p:nvSpPr>
        <p:spPr>
          <a:xfrm>
            <a:off x="6804248" y="3197466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>
                <a:latin typeface="+mn-lt"/>
                <a:ea typeface="+mn-ea"/>
              </a:rPr>
              <a:t>（中略）</a:t>
            </a:r>
          </a:p>
        </p:txBody>
      </p:sp>
      <p:pic>
        <p:nvPicPr>
          <p:cNvPr id="10" name="図 9" descr="マップ&#10;&#10;自動的に生成された説明">
            <a:extLst>
              <a:ext uri="{FF2B5EF4-FFF2-40B4-BE49-F238E27FC236}">
                <a16:creationId xmlns:a16="http://schemas.microsoft.com/office/drawing/2014/main" id="{DF233385-AE16-4548-BD18-0CD6D5CB3F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00" y="1787320"/>
            <a:ext cx="4818668" cy="3435846"/>
          </a:xfrm>
          <a:prstGeom prst="rect">
            <a:avLst/>
          </a:prstGeom>
        </p:spPr>
      </p:pic>
      <p:sp>
        <p:nvSpPr>
          <p:cNvPr id="11" name="四角形吹き出し 10">
            <a:extLst>
              <a:ext uri="{FF2B5EF4-FFF2-40B4-BE49-F238E27FC236}">
                <a16:creationId xmlns:a16="http://schemas.microsoft.com/office/drawing/2014/main" id="{A5E8C01B-3201-D346-A627-A04FA50F5DEF}"/>
              </a:ext>
            </a:extLst>
          </p:cNvPr>
          <p:cNvSpPr/>
          <p:nvPr/>
        </p:nvSpPr>
        <p:spPr bwMode="auto">
          <a:xfrm>
            <a:off x="429341" y="1443658"/>
            <a:ext cx="3600400" cy="343662"/>
          </a:xfrm>
          <a:prstGeom prst="wedgeRectCallout">
            <a:avLst>
              <a:gd name="adj1" fmla="val -15021"/>
              <a:gd name="adj2" fmla="val 98403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l" defTabSz="685800"/>
            <a:r>
              <a:rPr lang="ja-JP" altLang="en-US" sz="1050"/>
              <a:t>これらのデータを</a:t>
            </a:r>
            <a:r>
              <a:rPr lang="en-US" altLang="ja-JP" sz="1050"/>
              <a:t>Google Earth</a:t>
            </a:r>
            <a:r>
              <a:rPr lang="ja-JP" altLang="en-US" sz="1050"/>
              <a:t>で表示した結果．データはきちんと揃っている</a:t>
            </a:r>
            <a:endParaRPr lang="ja-JP" altLang="en-US" sz="1050" dirty="0"/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3DB9BDA7-51B5-FC4A-9D94-AA95835AFFA3}"/>
              </a:ext>
            </a:extLst>
          </p:cNvPr>
          <p:cNvSpPr/>
          <p:nvPr/>
        </p:nvSpPr>
        <p:spPr bwMode="auto">
          <a:xfrm>
            <a:off x="5724128" y="4011910"/>
            <a:ext cx="3244476" cy="474388"/>
          </a:xfrm>
          <a:prstGeom prst="roundRect">
            <a:avLst/>
          </a:prstGeom>
          <a:noFill/>
          <a:ln w="381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</p:spTree>
    <p:extLst>
      <p:ext uri="{BB962C8B-B14F-4D97-AF65-F5344CB8AC3E}">
        <p14:creationId xmlns:p14="http://schemas.microsoft.com/office/powerpoint/2010/main" val="171910572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A02DB421-FB16-C64B-95B5-BD9A6A764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843558"/>
            <a:ext cx="8352928" cy="940982"/>
          </a:xfrm>
        </p:spPr>
        <p:txBody>
          <a:bodyPr>
            <a:normAutofit lnSpcReduction="10000"/>
          </a:bodyPr>
          <a:lstStyle/>
          <a:p>
            <a:r>
              <a:rPr kumimoji="1" lang="ja-JP" altLang="en-US"/>
              <a:t>以下は一部を抜粋したもの．</a:t>
            </a:r>
            <a:endParaRPr kumimoji="1" lang="en-US" altLang="ja-JP"/>
          </a:p>
          <a:p>
            <a:r>
              <a:rPr lang="ja-JP" altLang="en-US"/>
              <a:t>赤で囲んだ緯度・経度の配列が道路の図形的情報</a:t>
            </a:r>
            <a:endParaRPr lang="en-US" altLang="ja-JP"/>
          </a:p>
          <a:p>
            <a:pPr lvl="1"/>
            <a:r>
              <a:rPr kumimoji="1" lang="ja-JP" altLang="en-US"/>
              <a:t>点の集まりで線を表現している</a:t>
            </a:r>
            <a:endParaRPr kumimoji="1" lang="en-US" altLang="ja-JP"/>
          </a:p>
          <a:p>
            <a:endParaRPr kumimoji="1" lang="ja-JP" altLang="en-US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519BD32B-B60F-B445-93A8-FC41CC7E6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道路のデータ形式（</a:t>
            </a:r>
            <a:r>
              <a:rPr kumimoji="1" lang="en-US" altLang="ja-JP"/>
              <a:t>KML</a:t>
            </a:r>
            <a:r>
              <a:rPr kumimoji="1" lang="ja-JP" altLang="en-US"/>
              <a:t>）</a:t>
            </a:r>
          </a:p>
        </p:txBody>
      </p:sp>
      <p:pic>
        <p:nvPicPr>
          <p:cNvPr id="6" name="図 5" descr="モニター画面に映る文字のスクリーンショット&#10;&#10;自動的に生成された説明">
            <a:extLst>
              <a:ext uri="{FF2B5EF4-FFF2-40B4-BE49-F238E27FC236}">
                <a16:creationId xmlns:a16="http://schemas.microsoft.com/office/drawing/2014/main" id="{48B34DF0-CA2F-F94B-8CBA-23543CF60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58" y="1874648"/>
            <a:ext cx="8703484" cy="1813226"/>
          </a:xfrm>
          <a:prstGeom prst="rect">
            <a:avLst/>
          </a:prstGeom>
        </p:spPr>
      </p:pic>
      <p:sp>
        <p:nvSpPr>
          <p:cNvPr id="7" name="角丸四角形 6">
            <a:extLst>
              <a:ext uri="{FF2B5EF4-FFF2-40B4-BE49-F238E27FC236}">
                <a16:creationId xmlns:a16="http://schemas.microsoft.com/office/drawing/2014/main" id="{C6C44EA6-711C-E04A-B936-DE5EF7456EEA}"/>
              </a:ext>
            </a:extLst>
          </p:cNvPr>
          <p:cNvSpPr/>
          <p:nvPr/>
        </p:nvSpPr>
        <p:spPr bwMode="auto">
          <a:xfrm>
            <a:off x="409240" y="3219822"/>
            <a:ext cx="8325519" cy="377944"/>
          </a:xfrm>
          <a:prstGeom prst="roundRect">
            <a:avLst/>
          </a:prstGeom>
          <a:noFill/>
          <a:ln w="381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0AA58DBA-9A4E-0E46-B319-4023E2337BB1}"/>
              </a:ext>
            </a:extLst>
          </p:cNvPr>
          <p:cNvSpPr/>
          <p:nvPr/>
        </p:nvSpPr>
        <p:spPr bwMode="auto">
          <a:xfrm>
            <a:off x="1043608" y="4299942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sp>
        <p:nvSpPr>
          <p:cNvPr id="9" name="円/楕円 8">
            <a:extLst>
              <a:ext uri="{FF2B5EF4-FFF2-40B4-BE49-F238E27FC236}">
                <a16:creationId xmlns:a16="http://schemas.microsoft.com/office/drawing/2014/main" id="{EE8138B2-F84A-7E46-B3CD-A48FD891186B}"/>
              </a:ext>
            </a:extLst>
          </p:cNvPr>
          <p:cNvSpPr/>
          <p:nvPr/>
        </p:nvSpPr>
        <p:spPr bwMode="auto">
          <a:xfrm>
            <a:off x="2411760" y="4102943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sp>
        <p:nvSpPr>
          <p:cNvPr id="10" name="円/楕円 9">
            <a:extLst>
              <a:ext uri="{FF2B5EF4-FFF2-40B4-BE49-F238E27FC236}">
                <a16:creationId xmlns:a16="http://schemas.microsoft.com/office/drawing/2014/main" id="{60ADF6E0-8E28-6941-AE47-D5259E08C372}"/>
              </a:ext>
            </a:extLst>
          </p:cNvPr>
          <p:cNvSpPr/>
          <p:nvPr/>
        </p:nvSpPr>
        <p:spPr bwMode="auto">
          <a:xfrm>
            <a:off x="3851920" y="4246909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6B76B3E9-7F37-6D46-8191-B8C02B92D349}"/>
              </a:ext>
            </a:extLst>
          </p:cNvPr>
          <p:cNvSpPr/>
          <p:nvPr/>
        </p:nvSpPr>
        <p:spPr bwMode="auto">
          <a:xfrm>
            <a:off x="5508104" y="3950393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A0B25CCC-51CD-DC44-911B-169CFB0B8661}"/>
              </a:ext>
            </a:extLst>
          </p:cNvPr>
          <p:cNvCxnSpPr>
            <a:stCxn id="8" idx="6"/>
            <a:endCxn id="9" idx="2"/>
          </p:cNvCxnSpPr>
          <p:nvPr/>
        </p:nvCxnSpPr>
        <p:spPr bwMode="auto">
          <a:xfrm flipV="1">
            <a:off x="1331640" y="4246959"/>
            <a:ext cx="1080120" cy="196999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DA3CBC5D-64CB-4F4C-8A84-1A53EEE4E9CE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 bwMode="auto">
          <a:xfrm>
            <a:off x="2699792" y="4246959"/>
            <a:ext cx="1152128" cy="143966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48F9A634-2B4D-C047-871C-AE4B4C6C97CD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 bwMode="auto">
          <a:xfrm flipV="1">
            <a:off x="4139952" y="4094409"/>
            <a:ext cx="1368152" cy="296516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971576556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41A8FDD8-299A-D048-BFC7-967D0AD20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843558"/>
            <a:ext cx="8352928" cy="2232248"/>
          </a:xfrm>
        </p:spPr>
        <p:txBody>
          <a:bodyPr>
            <a:normAutofit/>
          </a:bodyPr>
          <a:lstStyle/>
          <a:p>
            <a:r>
              <a:rPr kumimoji="1" lang="ja-JP" altLang="en-US"/>
              <a:t>ほしい情報：グラフデータ</a:t>
            </a:r>
            <a:endParaRPr kumimoji="1" lang="en-US" altLang="ja-JP"/>
          </a:p>
          <a:p>
            <a:pPr lvl="1"/>
            <a:r>
              <a:rPr kumimoji="1" lang="ja-JP" altLang="en-US"/>
              <a:t>道路を表すエッジと道路の交点を表すノード</a:t>
            </a:r>
            <a:endParaRPr kumimoji="1" lang="en-US" altLang="ja-JP"/>
          </a:p>
          <a:p>
            <a:r>
              <a:rPr kumimoji="1" lang="ja-JP" altLang="en-US"/>
              <a:t>道路の交点を求めることが必要</a:t>
            </a:r>
            <a:endParaRPr kumimoji="1" lang="en-US" altLang="ja-JP"/>
          </a:p>
          <a:p>
            <a:pPr lvl="1"/>
            <a:r>
              <a:rPr lang="ja-JP" altLang="en-US"/>
              <a:t>下図の例の場合，道路</a:t>
            </a:r>
            <a:r>
              <a:rPr lang="en-US" altLang="ja-JP"/>
              <a:t>1</a:t>
            </a:r>
            <a:r>
              <a:rPr lang="ja-JP" altLang="en-US"/>
              <a:t>と道路</a:t>
            </a:r>
            <a:r>
              <a:rPr lang="en-US" altLang="ja-JP"/>
              <a:t>2</a:t>
            </a:r>
            <a:r>
              <a:rPr lang="ja-JP" altLang="en-US"/>
              <a:t>の交点を求め，それをノード</a:t>
            </a:r>
            <a:r>
              <a:rPr lang="en-US" altLang="ja-JP"/>
              <a:t>6</a:t>
            </a:r>
            <a:r>
              <a:rPr lang="ja-JP" altLang="en-US"/>
              <a:t>番としている</a:t>
            </a:r>
            <a:endParaRPr lang="en-US" altLang="ja-JP"/>
          </a:p>
          <a:p>
            <a:pPr lvl="1"/>
            <a:r>
              <a:rPr kumimoji="1" lang="ja-JP" altLang="en-US"/>
              <a:t>全体として，</a:t>
            </a:r>
            <a:r>
              <a:rPr kumimoji="1" lang="en-US" altLang="ja-JP"/>
              <a:t>6</a:t>
            </a:r>
            <a:r>
              <a:rPr kumimoji="1" lang="ja-JP" altLang="en-US"/>
              <a:t>つのノードと</a:t>
            </a:r>
            <a:r>
              <a:rPr kumimoji="1" lang="en-US" altLang="ja-JP"/>
              <a:t>5</a:t>
            </a:r>
            <a:r>
              <a:rPr kumimoji="1" lang="ja-JP" altLang="en-US"/>
              <a:t>つのエッジができる</a:t>
            </a:r>
            <a:endParaRPr kumimoji="1" lang="en-US" altLang="ja-JP"/>
          </a:p>
          <a:p>
            <a:r>
              <a:rPr lang="ja-JP" altLang="en-US"/>
              <a:t>交点を求めることは容易</a:t>
            </a:r>
            <a:endParaRPr lang="en-US" altLang="ja-JP"/>
          </a:p>
          <a:p>
            <a:pPr lvl="1"/>
            <a:r>
              <a:rPr lang="ja-JP" altLang="en-US"/>
              <a:t>両端の座標がわかっている，</a:t>
            </a:r>
            <a:r>
              <a:rPr lang="en-US" altLang="ja-JP"/>
              <a:t>2</a:t>
            </a:r>
            <a:r>
              <a:rPr lang="ja-JP" altLang="en-US"/>
              <a:t>つの「線分」の交点を求めれば良い</a:t>
            </a:r>
            <a:endParaRPr lang="en-US" altLang="ja-JP"/>
          </a:p>
          <a:p>
            <a:pPr lvl="1"/>
            <a:endParaRPr kumimoji="1" lang="ja-JP" altLang="en-US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BF0BF02A-2B7C-4747-A155-FF83F195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道路網グラフデータの作成</a:t>
            </a:r>
            <a:endParaRPr kumimoji="1" lang="ja-JP" altLang="en-US"/>
          </a:p>
        </p:txBody>
      </p:sp>
      <p:sp>
        <p:nvSpPr>
          <p:cNvPr id="4" name="円/楕円 3">
            <a:extLst>
              <a:ext uri="{FF2B5EF4-FFF2-40B4-BE49-F238E27FC236}">
                <a16:creationId xmlns:a16="http://schemas.microsoft.com/office/drawing/2014/main" id="{B3A1AC25-F7DC-5A49-A6A9-D8C4498E364A}"/>
              </a:ext>
            </a:extLst>
          </p:cNvPr>
          <p:cNvSpPr/>
          <p:nvPr/>
        </p:nvSpPr>
        <p:spPr bwMode="auto">
          <a:xfrm>
            <a:off x="170858" y="4142953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sp>
        <p:nvSpPr>
          <p:cNvPr id="5" name="円/楕円 4">
            <a:extLst>
              <a:ext uri="{FF2B5EF4-FFF2-40B4-BE49-F238E27FC236}">
                <a16:creationId xmlns:a16="http://schemas.microsoft.com/office/drawing/2014/main" id="{3EE8B306-DCCD-3A41-801C-49E526870D4F}"/>
              </a:ext>
            </a:extLst>
          </p:cNvPr>
          <p:cNvSpPr/>
          <p:nvPr/>
        </p:nvSpPr>
        <p:spPr bwMode="auto">
          <a:xfrm>
            <a:off x="1539010" y="3945954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033BD2A0-AEB8-3141-9793-75BFE913BE6D}"/>
              </a:ext>
            </a:extLst>
          </p:cNvPr>
          <p:cNvSpPr/>
          <p:nvPr/>
        </p:nvSpPr>
        <p:spPr bwMode="auto">
          <a:xfrm>
            <a:off x="2979170" y="4089920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34C1FD73-56FB-3940-BFCB-2378A9B165F4}"/>
              </a:ext>
            </a:extLst>
          </p:cNvPr>
          <p:cNvCxnSpPr>
            <a:stCxn id="4" idx="6"/>
            <a:endCxn id="5" idx="2"/>
          </p:cNvCxnSpPr>
          <p:nvPr/>
        </p:nvCxnSpPr>
        <p:spPr bwMode="auto">
          <a:xfrm flipV="1">
            <a:off x="458890" y="4089970"/>
            <a:ext cx="1080120" cy="196999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5612C3C-B75F-BD45-9D4F-A26D46B83D61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 bwMode="auto">
          <a:xfrm>
            <a:off x="1827042" y="4089970"/>
            <a:ext cx="1152128" cy="143966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C85E2418-063D-5F4D-B12B-928680AFD178}"/>
              </a:ext>
            </a:extLst>
          </p:cNvPr>
          <p:cNvSpPr txBox="1"/>
          <p:nvPr/>
        </p:nvSpPr>
        <p:spPr>
          <a:xfrm>
            <a:off x="569204" y="390525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>
                <a:latin typeface="+mn-lt"/>
                <a:ea typeface="+mn-ea"/>
              </a:rPr>
              <a:t>道路</a:t>
            </a:r>
            <a:r>
              <a:rPr kumimoji="1" lang="en-US" altLang="ja-JP">
                <a:latin typeface="+mn-lt"/>
                <a:ea typeface="+mn-ea"/>
              </a:rPr>
              <a:t>1</a:t>
            </a:r>
            <a:endParaRPr kumimoji="1" lang="ja-JP" altLang="en-US">
              <a:latin typeface="+mn-lt"/>
              <a:ea typeface="+mn-ea"/>
            </a:endParaRPr>
          </a:p>
        </p:txBody>
      </p:sp>
      <p:sp>
        <p:nvSpPr>
          <p:cNvPr id="12" name="円/楕円 11">
            <a:extLst>
              <a:ext uri="{FF2B5EF4-FFF2-40B4-BE49-F238E27FC236}">
                <a16:creationId xmlns:a16="http://schemas.microsoft.com/office/drawing/2014/main" id="{A41FFE52-5F21-5840-9D96-B02337A92CD4}"/>
              </a:ext>
            </a:extLst>
          </p:cNvPr>
          <p:cNvSpPr/>
          <p:nvPr/>
        </p:nvSpPr>
        <p:spPr bwMode="auto">
          <a:xfrm>
            <a:off x="2115074" y="4659982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sp>
        <p:nvSpPr>
          <p:cNvPr id="13" name="円/楕円 12">
            <a:extLst>
              <a:ext uri="{FF2B5EF4-FFF2-40B4-BE49-F238E27FC236}">
                <a16:creationId xmlns:a16="http://schemas.microsoft.com/office/drawing/2014/main" id="{B66BECB2-E636-D140-AEDF-B1C6C20EFA58}"/>
              </a:ext>
            </a:extLst>
          </p:cNvPr>
          <p:cNvSpPr/>
          <p:nvPr/>
        </p:nvSpPr>
        <p:spPr bwMode="auto">
          <a:xfrm>
            <a:off x="2547122" y="3171056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BBD2E421-4695-9944-BEC5-32945378FE08}"/>
              </a:ext>
            </a:extLst>
          </p:cNvPr>
          <p:cNvCxnSpPr>
            <a:cxnSpLocks/>
            <a:stCxn id="12" idx="0"/>
            <a:endCxn id="13" idx="4"/>
          </p:cNvCxnSpPr>
          <p:nvPr/>
        </p:nvCxnSpPr>
        <p:spPr bwMode="auto">
          <a:xfrm flipV="1">
            <a:off x="2259090" y="3459088"/>
            <a:ext cx="432048" cy="1200894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7654A35-9694-564E-9BB4-F9F03C50C851}"/>
              </a:ext>
            </a:extLst>
          </p:cNvPr>
          <p:cNvSpPr txBox="1"/>
          <p:nvPr/>
        </p:nvSpPr>
        <p:spPr>
          <a:xfrm>
            <a:off x="2278228" y="351580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>
                <a:latin typeface="+mn-lt"/>
                <a:ea typeface="+mn-ea"/>
              </a:rPr>
              <a:t>道路</a:t>
            </a:r>
            <a:r>
              <a:rPr lang="en-US" altLang="ja-JP">
                <a:latin typeface="+mn-lt"/>
                <a:ea typeface="+mn-ea"/>
              </a:rPr>
              <a:t>2</a:t>
            </a:r>
            <a:endParaRPr kumimoji="1" lang="ja-JP" altLang="en-US">
              <a:latin typeface="+mn-lt"/>
              <a:ea typeface="+mn-ea"/>
            </a:endParaRPr>
          </a:p>
        </p:txBody>
      </p:sp>
      <p:sp>
        <p:nvSpPr>
          <p:cNvPr id="22" name="右矢印 21">
            <a:extLst>
              <a:ext uri="{FF2B5EF4-FFF2-40B4-BE49-F238E27FC236}">
                <a16:creationId xmlns:a16="http://schemas.microsoft.com/office/drawing/2014/main" id="{348DF5E6-D2C7-BD48-B152-F201DDD6F889}"/>
              </a:ext>
            </a:extLst>
          </p:cNvPr>
          <p:cNvSpPr/>
          <p:nvPr/>
        </p:nvSpPr>
        <p:spPr bwMode="auto">
          <a:xfrm>
            <a:off x="3923928" y="3945954"/>
            <a:ext cx="1008112" cy="556116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sp>
        <p:nvSpPr>
          <p:cNvPr id="23" name="円/楕円 22">
            <a:extLst>
              <a:ext uri="{FF2B5EF4-FFF2-40B4-BE49-F238E27FC236}">
                <a16:creationId xmlns:a16="http://schemas.microsoft.com/office/drawing/2014/main" id="{CAC0B85A-9B20-F04D-885C-DC51E3F19616}"/>
              </a:ext>
            </a:extLst>
          </p:cNvPr>
          <p:cNvSpPr/>
          <p:nvPr/>
        </p:nvSpPr>
        <p:spPr bwMode="auto">
          <a:xfrm>
            <a:off x="5220072" y="4102303"/>
            <a:ext cx="296686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kumimoji="1" lang="en-US" altLang="ja-JP" sz="1200"/>
              <a:t>1</a:t>
            </a:r>
            <a:endParaRPr kumimoji="1" lang="ja-JP" altLang="en-US" sz="1200"/>
          </a:p>
        </p:txBody>
      </p:sp>
      <p:sp>
        <p:nvSpPr>
          <p:cNvPr id="24" name="円/楕円 23">
            <a:extLst>
              <a:ext uri="{FF2B5EF4-FFF2-40B4-BE49-F238E27FC236}">
                <a16:creationId xmlns:a16="http://schemas.microsoft.com/office/drawing/2014/main" id="{18A37E8E-427D-EB4A-ADBD-11FFDF68BEA1}"/>
              </a:ext>
            </a:extLst>
          </p:cNvPr>
          <p:cNvSpPr/>
          <p:nvPr/>
        </p:nvSpPr>
        <p:spPr bwMode="auto">
          <a:xfrm>
            <a:off x="6596878" y="3905304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kumimoji="1" lang="en-US" altLang="ja-JP" sz="1200"/>
              <a:t>2</a:t>
            </a:r>
            <a:endParaRPr kumimoji="1" lang="ja-JP" altLang="en-US" sz="1200"/>
          </a:p>
        </p:txBody>
      </p:sp>
      <p:sp>
        <p:nvSpPr>
          <p:cNvPr id="25" name="円/楕円 24">
            <a:extLst>
              <a:ext uri="{FF2B5EF4-FFF2-40B4-BE49-F238E27FC236}">
                <a16:creationId xmlns:a16="http://schemas.microsoft.com/office/drawing/2014/main" id="{E178B754-4657-324E-9F11-9CDA85A9E0C7}"/>
              </a:ext>
            </a:extLst>
          </p:cNvPr>
          <p:cNvSpPr/>
          <p:nvPr/>
        </p:nvSpPr>
        <p:spPr bwMode="auto">
          <a:xfrm>
            <a:off x="8037038" y="4049270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kumimoji="1" lang="en-US" altLang="ja-JP" sz="1200"/>
              <a:t>3</a:t>
            </a:r>
            <a:endParaRPr kumimoji="1" lang="ja-JP" altLang="en-US" sz="1200"/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0EE5B495-614C-024C-A519-89807761682A}"/>
              </a:ext>
            </a:extLst>
          </p:cNvPr>
          <p:cNvCxnSpPr>
            <a:cxnSpLocks/>
            <a:stCxn id="23" idx="6"/>
            <a:endCxn id="24" idx="2"/>
          </p:cNvCxnSpPr>
          <p:nvPr/>
        </p:nvCxnSpPr>
        <p:spPr bwMode="auto">
          <a:xfrm flipV="1">
            <a:off x="5516758" y="4049320"/>
            <a:ext cx="1080120" cy="196999"/>
          </a:xfrm>
          <a:prstGeom prst="line">
            <a:avLst/>
          </a:prstGeom>
          <a:solidFill>
            <a:srgbClr val="A0D4D8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F8834F04-E496-624C-B37D-12010925654C}"/>
              </a:ext>
            </a:extLst>
          </p:cNvPr>
          <p:cNvCxnSpPr>
            <a:cxnSpLocks/>
            <a:stCxn id="24" idx="6"/>
            <a:endCxn id="31" idx="2"/>
          </p:cNvCxnSpPr>
          <p:nvPr/>
        </p:nvCxnSpPr>
        <p:spPr bwMode="auto">
          <a:xfrm>
            <a:off x="6884910" y="4049320"/>
            <a:ext cx="488452" cy="54117"/>
          </a:xfrm>
          <a:prstGeom prst="line">
            <a:avLst/>
          </a:prstGeom>
          <a:solidFill>
            <a:srgbClr val="A0D4D8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8" name="円/楕円 27">
            <a:extLst>
              <a:ext uri="{FF2B5EF4-FFF2-40B4-BE49-F238E27FC236}">
                <a16:creationId xmlns:a16="http://schemas.microsoft.com/office/drawing/2014/main" id="{C77B7BAF-6440-7C47-B431-FEF6D774C2BB}"/>
              </a:ext>
            </a:extLst>
          </p:cNvPr>
          <p:cNvSpPr/>
          <p:nvPr/>
        </p:nvSpPr>
        <p:spPr bwMode="auto">
          <a:xfrm>
            <a:off x="7172942" y="4619332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kumimoji="1" lang="en-US" altLang="ja-JP" sz="1200"/>
              <a:t>5</a:t>
            </a:r>
            <a:endParaRPr kumimoji="1" lang="ja-JP" altLang="en-US" sz="1200"/>
          </a:p>
        </p:txBody>
      </p:sp>
      <p:sp>
        <p:nvSpPr>
          <p:cNvPr id="29" name="円/楕円 28">
            <a:extLst>
              <a:ext uri="{FF2B5EF4-FFF2-40B4-BE49-F238E27FC236}">
                <a16:creationId xmlns:a16="http://schemas.microsoft.com/office/drawing/2014/main" id="{22A9E797-940F-4A40-82D3-D6C3BB9DE424}"/>
              </a:ext>
            </a:extLst>
          </p:cNvPr>
          <p:cNvSpPr/>
          <p:nvPr/>
        </p:nvSpPr>
        <p:spPr bwMode="auto">
          <a:xfrm>
            <a:off x="7604990" y="3130406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kumimoji="1" lang="en-US" altLang="ja-JP" sz="1200"/>
              <a:t>4</a:t>
            </a:r>
            <a:endParaRPr kumimoji="1" lang="ja-JP" altLang="en-US" sz="1200"/>
          </a:p>
        </p:txBody>
      </p: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D3E7693C-1644-3E48-9FF7-817C342AEC10}"/>
              </a:ext>
            </a:extLst>
          </p:cNvPr>
          <p:cNvCxnSpPr>
            <a:cxnSpLocks/>
            <a:stCxn id="28" idx="0"/>
            <a:endCxn id="31" idx="4"/>
          </p:cNvCxnSpPr>
          <p:nvPr/>
        </p:nvCxnSpPr>
        <p:spPr bwMode="auto">
          <a:xfrm flipV="1">
            <a:off x="7316958" y="4247453"/>
            <a:ext cx="200420" cy="371879"/>
          </a:xfrm>
          <a:prstGeom prst="line">
            <a:avLst/>
          </a:prstGeom>
          <a:solidFill>
            <a:srgbClr val="A0D4D8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1" name="円/楕円 30">
            <a:extLst>
              <a:ext uri="{FF2B5EF4-FFF2-40B4-BE49-F238E27FC236}">
                <a16:creationId xmlns:a16="http://schemas.microsoft.com/office/drawing/2014/main" id="{7D9991F6-7C5E-C94A-B5FC-233B28CA3CB2}"/>
              </a:ext>
            </a:extLst>
          </p:cNvPr>
          <p:cNvSpPr/>
          <p:nvPr/>
        </p:nvSpPr>
        <p:spPr bwMode="auto">
          <a:xfrm>
            <a:off x="7373362" y="3959421"/>
            <a:ext cx="288032" cy="288032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kumimoji="1" lang="en-US" altLang="ja-JP" sz="1200"/>
              <a:t>6</a:t>
            </a:r>
            <a:endParaRPr kumimoji="1" lang="ja-JP" altLang="en-US" sz="1200"/>
          </a:p>
        </p:txBody>
      </p: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DE3B8932-2B87-9E4B-8440-ED798A3183E8}"/>
              </a:ext>
            </a:extLst>
          </p:cNvPr>
          <p:cNvCxnSpPr>
            <a:cxnSpLocks/>
            <a:stCxn id="31" idx="6"/>
            <a:endCxn id="25" idx="2"/>
          </p:cNvCxnSpPr>
          <p:nvPr/>
        </p:nvCxnSpPr>
        <p:spPr bwMode="auto">
          <a:xfrm>
            <a:off x="7661394" y="4103437"/>
            <a:ext cx="375644" cy="89849"/>
          </a:xfrm>
          <a:prstGeom prst="line">
            <a:avLst/>
          </a:prstGeom>
          <a:solidFill>
            <a:srgbClr val="A0D4D8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60D83610-B5D0-2B4E-884F-B333AE408BFD}"/>
              </a:ext>
            </a:extLst>
          </p:cNvPr>
          <p:cNvCxnSpPr>
            <a:cxnSpLocks/>
            <a:stCxn id="31" idx="0"/>
            <a:endCxn id="29" idx="4"/>
          </p:cNvCxnSpPr>
          <p:nvPr/>
        </p:nvCxnSpPr>
        <p:spPr bwMode="auto">
          <a:xfrm flipV="1">
            <a:off x="7517378" y="3418438"/>
            <a:ext cx="231628" cy="540983"/>
          </a:xfrm>
          <a:prstGeom prst="line">
            <a:avLst/>
          </a:prstGeom>
          <a:solidFill>
            <a:srgbClr val="A0D4D8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8123870B-79FC-9943-9144-ABB413AD85CB}"/>
              </a:ext>
            </a:extLst>
          </p:cNvPr>
          <p:cNvSpPr txBox="1"/>
          <p:nvPr/>
        </p:nvSpPr>
        <p:spPr>
          <a:xfrm>
            <a:off x="5818637" y="3921035"/>
            <a:ext cx="340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1200">
                <a:latin typeface="+mn-lt"/>
                <a:ea typeface="+mn-ea"/>
              </a:rPr>
              <a:t>e1</a:t>
            </a:r>
            <a:endParaRPr kumimoji="1" lang="ja-JP" altLang="en-US" sz="1200">
              <a:latin typeface="+mn-lt"/>
              <a:ea typeface="+mn-ea"/>
            </a:endParaRP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A10AA985-7C50-1D49-A0F1-6C1AE3935CCE}"/>
              </a:ext>
            </a:extLst>
          </p:cNvPr>
          <p:cNvSpPr txBox="1"/>
          <p:nvPr/>
        </p:nvSpPr>
        <p:spPr>
          <a:xfrm>
            <a:off x="6946459" y="3812921"/>
            <a:ext cx="340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1200">
                <a:latin typeface="+mn-lt"/>
                <a:ea typeface="+mn-ea"/>
              </a:rPr>
              <a:t>e2</a:t>
            </a:r>
            <a:endParaRPr kumimoji="1" lang="ja-JP" altLang="en-US" sz="1200">
              <a:latin typeface="+mn-lt"/>
              <a:ea typeface="+mn-ea"/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FA379F3C-89A1-384B-9BBA-843F3D452B57}"/>
              </a:ext>
            </a:extLst>
          </p:cNvPr>
          <p:cNvSpPr txBox="1"/>
          <p:nvPr/>
        </p:nvSpPr>
        <p:spPr>
          <a:xfrm>
            <a:off x="7722076" y="3892930"/>
            <a:ext cx="340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1200">
                <a:latin typeface="+mn-lt"/>
                <a:ea typeface="+mn-ea"/>
              </a:rPr>
              <a:t>e3</a:t>
            </a:r>
            <a:endParaRPr kumimoji="1" lang="ja-JP" altLang="en-US" sz="1200">
              <a:latin typeface="+mn-lt"/>
              <a:ea typeface="+mn-ea"/>
            </a:endParaRP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CB97DD0C-0758-7D49-A3E5-5819F5511236}"/>
              </a:ext>
            </a:extLst>
          </p:cNvPr>
          <p:cNvSpPr txBox="1"/>
          <p:nvPr/>
        </p:nvSpPr>
        <p:spPr>
          <a:xfrm>
            <a:off x="7614248" y="3532889"/>
            <a:ext cx="340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1200">
                <a:latin typeface="+mn-lt"/>
                <a:ea typeface="+mn-ea"/>
              </a:rPr>
              <a:t>e4</a:t>
            </a:r>
            <a:endParaRPr kumimoji="1" lang="ja-JP" altLang="en-US" sz="1200">
              <a:latin typeface="+mn-lt"/>
              <a:ea typeface="+mn-ea"/>
            </a:endParaRP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A94B9EE7-83E5-E544-B712-ABF04BF6E60F}"/>
              </a:ext>
            </a:extLst>
          </p:cNvPr>
          <p:cNvSpPr txBox="1"/>
          <p:nvPr/>
        </p:nvSpPr>
        <p:spPr>
          <a:xfrm>
            <a:off x="7434911" y="4310986"/>
            <a:ext cx="3401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sz="1200">
                <a:latin typeface="+mn-lt"/>
                <a:ea typeface="+mn-ea"/>
              </a:rPr>
              <a:t>e5</a:t>
            </a:r>
            <a:endParaRPr kumimoji="1" lang="ja-JP" altLang="en-US" sz="120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3069503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320F6311-1448-8149-A43D-87A45B3F6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843558"/>
            <a:ext cx="8352928" cy="2897173"/>
          </a:xfrm>
        </p:spPr>
        <p:txBody>
          <a:bodyPr>
            <a:normAutofit/>
          </a:bodyPr>
          <a:lstStyle/>
          <a:p>
            <a:r>
              <a:rPr lang="ja-JP" altLang="en-US"/>
              <a:t>ナイーブな実装だと，道路数</a:t>
            </a:r>
            <a:r>
              <a:rPr lang="en-US" altLang="ja-JP"/>
              <a:t>n</a:t>
            </a:r>
            <a:r>
              <a:rPr lang="ja-JP" altLang="en-US"/>
              <a:t>，</a:t>
            </a:r>
            <a:r>
              <a:rPr lang="en-US" altLang="ja-JP"/>
              <a:t>1</a:t>
            </a:r>
            <a:r>
              <a:rPr lang="ja-JP" altLang="en-US"/>
              <a:t>道路あたりの線分数を</a:t>
            </a:r>
            <a:r>
              <a:rPr lang="en-US" altLang="ja-JP"/>
              <a:t>m</a:t>
            </a:r>
            <a:r>
              <a:rPr lang="ja-JP" altLang="en-US"/>
              <a:t>とすると，</a:t>
            </a:r>
            <a:r>
              <a:rPr lang="en-US" altLang="ja-JP"/>
              <a:t>n</a:t>
            </a:r>
            <a:r>
              <a:rPr lang="en-US" altLang="ja-JP" baseline="30000"/>
              <a:t>2</a:t>
            </a:r>
            <a:r>
              <a:rPr lang="en-US" altLang="ja-JP"/>
              <a:t>m</a:t>
            </a:r>
            <a:r>
              <a:rPr lang="en-US" altLang="ja-JP" baseline="30000"/>
              <a:t>2</a:t>
            </a:r>
            <a:r>
              <a:rPr lang="ja-JP" altLang="en-US"/>
              <a:t>の処理が必要</a:t>
            </a:r>
            <a:endParaRPr lang="en-US" altLang="ja-JP"/>
          </a:p>
          <a:p>
            <a:pPr lvl="1"/>
            <a:r>
              <a:rPr lang="ja-JP" altLang="en-US"/>
              <a:t>ナイーブな実装では，道路数</a:t>
            </a:r>
            <a:r>
              <a:rPr lang="en-US" altLang="ja-JP"/>
              <a:t>100</a:t>
            </a:r>
            <a:r>
              <a:rPr lang="ja-JP" altLang="en-US"/>
              <a:t>で</a:t>
            </a:r>
            <a:r>
              <a:rPr lang="en-US" altLang="ja-JP"/>
              <a:t>2</a:t>
            </a:r>
            <a:r>
              <a:rPr lang="ja-JP" altLang="en-US"/>
              <a:t>分弱，道路数</a:t>
            </a:r>
            <a:r>
              <a:rPr lang="en-US" altLang="ja-JP"/>
              <a:t>1500</a:t>
            </a:r>
            <a:r>
              <a:rPr lang="ja-JP" altLang="en-US"/>
              <a:t>で</a:t>
            </a:r>
            <a:r>
              <a:rPr lang="en-US" altLang="ja-JP"/>
              <a:t>4</a:t>
            </a:r>
            <a:r>
              <a:rPr lang="ja-JP" altLang="en-US"/>
              <a:t>時間弱，交点作成に要する</a:t>
            </a:r>
            <a:br>
              <a:rPr lang="en-US" altLang="ja-JP"/>
            </a:br>
            <a:r>
              <a:rPr lang="ja-JP" altLang="en-US"/>
              <a:t>（環境：</a:t>
            </a:r>
            <a:r>
              <a:rPr lang="en" altLang="ja-JP"/>
              <a:t>Macbook Air Intel Core i5, </a:t>
            </a:r>
            <a:r>
              <a:rPr lang="ja-JP" altLang="en-US"/>
              <a:t>メモリ </a:t>
            </a:r>
            <a:r>
              <a:rPr lang="en-US" altLang="ja-JP"/>
              <a:t>16</a:t>
            </a:r>
            <a:r>
              <a:rPr lang="en" altLang="ja-JP"/>
              <a:t>GB</a:t>
            </a:r>
            <a:r>
              <a:rPr lang="ja-JP" altLang="en-US"/>
              <a:t>）</a:t>
            </a:r>
            <a:endParaRPr lang="en-US" altLang="ja-JP"/>
          </a:p>
          <a:p>
            <a:r>
              <a:rPr lang="ja-JP" altLang="en-US"/>
              <a:t>計算上の工夫：簡易空間インデックスを作成し計算量削減</a:t>
            </a:r>
            <a:endParaRPr lang="en-US" altLang="ja-JP"/>
          </a:p>
          <a:p>
            <a:pPr lvl="1"/>
            <a:r>
              <a:rPr lang="ja-JP" altLang="en-US"/>
              <a:t>交点の数は，実際にはそれほど多くなく，スパースに分布している</a:t>
            </a:r>
            <a:endParaRPr lang="en-US" altLang="ja-JP"/>
          </a:p>
          <a:p>
            <a:pPr lvl="1"/>
            <a:r>
              <a:rPr lang="ja-JP" altLang="en-US"/>
              <a:t>全体を長方形のセルで分割し，セルを通過する線分を対応させインデックス化</a:t>
            </a:r>
            <a:endParaRPr lang="en-US" altLang="ja-JP"/>
          </a:p>
          <a:p>
            <a:pPr lvl="1"/>
            <a:r>
              <a:rPr lang="ja-JP" altLang="en-US"/>
              <a:t>セル内に限定して，交点を求める</a:t>
            </a:r>
            <a:endParaRPr lang="en-US" altLang="ja-JP"/>
          </a:p>
          <a:p>
            <a:pPr lvl="1"/>
            <a:r>
              <a:rPr lang="ja-JP" altLang="en-US"/>
              <a:t>新潟市の全道路数</a:t>
            </a:r>
            <a:r>
              <a:rPr lang="en-US" altLang="ja-JP"/>
              <a:t>18856</a:t>
            </a:r>
            <a:r>
              <a:rPr lang="ja-JP" altLang="en-US"/>
              <a:t>に対して，</a:t>
            </a:r>
            <a:r>
              <a:rPr lang="en-US" altLang="ja-JP"/>
              <a:t>17</a:t>
            </a:r>
            <a:r>
              <a:rPr lang="ja-JP" altLang="en-US"/>
              <a:t>秒で交点の導出が完了</a:t>
            </a:r>
            <a:br>
              <a:rPr lang="en-US" altLang="ja-JP"/>
            </a:br>
            <a:r>
              <a:rPr lang="ja-JP" altLang="en-US"/>
              <a:t>（新潟市を</a:t>
            </a:r>
            <a:r>
              <a:rPr lang="en-US" altLang="ja-JP"/>
              <a:t>200x200</a:t>
            </a:r>
            <a:r>
              <a:rPr lang="ja-JP" altLang="en-US"/>
              <a:t>のセルに分割し計算）</a:t>
            </a:r>
            <a:endParaRPr lang="en-US" altLang="ja-JP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350E7833-11B3-C440-BEB9-8EF5F919F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計算上の工夫</a:t>
            </a:r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93088361-4B51-8246-B998-8CCEA22B4378}"/>
              </a:ext>
            </a:extLst>
          </p:cNvPr>
          <p:cNvSpPr/>
          <p:nvPr/>
        </p:nvSpPr>
        <p:spPr bwMode="auto">
          <a:xfrm>
            <a:off x="3862187" y="3886721"/>
            <a:ext cx="159491" cy="160959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sp>
        <p:nvSpPr>
          <p:cNvPr id="7" name="円/楕円 6">
            <a:extLst>
              <a:ext uri="{FF2B5EF4-FFF2-40B4-BE49-F238E27FC236}">
                <a16:creationId xmlns:a16="http://schemas.microsoft.com/office/drawing/2014/main" id="{56ACD3F3-B708-7E48-A531-193F2FE9DC99}"/>
              </a:ext>
            </a:extLst>
          </p:cNvPr>
          <p:cNvSpPr/>
          <p:nvPr/>
        </p:nvSpPr>
        <p:spPr bwMode="auto">
          <a:xfrm>
            <a:off x="4299224" y="4210259"/>
            <a:ext cx="167518" cy="176693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5163D67D-6D17-BB43-9D50-CDBC5EEBDC96}"/>
              </a:ext>
            </a:extLst>
          </p:cNvPr>
          <p:cNvCxnSpPr>
            <a:cxnSpLocks/>
          </p:cNvCxnSpPr>
          <p:nvPr/>
        </p:nvCxnSpPr>
        <p:spPr bwMode="auto">
          <a:xfrm>
            <a:off x="3833921" y="3732941"/>
            <a:ext cx="0" cy="1079988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円/楕円 9">
            <a:extLst>
              <a:ext uri="{FF2B5EF4-FFF2-40B4-BE49-F238E27FC236}">
                <a16:creationId xmlns:a16="http://schemas.microsoft.com/office/drawing/2014/main" id="{1D96F46A-1AE5-754E-8140-0BEDA7127682}"/>
              </a:ext>
            </a:extLst>
          </p:cNvPr>
          <p:cNvSpPr/>
          <p:nvPr/>
        </p:nvSpPr>
        <p:spPr bwMode="auto">
          <a:xfrm>
            <a:off x="3865428" y="4116495"/>
            <a:ext cx="156250" cy="16095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46798B08-A7DF-F049-A381-8395618F711C}"/>
              </a:ext>
            </a:extLst>
          </p:cNvPr>
          <p:cNvCxnSpPr>
            <a:cxnSpLocks/>
          </p:cNvCxnSpPr>
          <p:nvPr/>
        </p:nvCxnSpPr>
        <p:spPr bwMode="auto">
          <a:xfrm flipV="1">
            <a:off x="3761913" y="4431591"/>
            <a:ext cx="1458165" cy="1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556484A1-1F77-C840-BDBC-63834C7BCAD4}"/>
              </a:ext>
            </a:extLst>
          </p:cNvPr>
          <p:cNvCxnSpPr>
            <a:cxnSpLocks/>
            <a:stCxn id="6" idx="5"/>
            <a:endCxn id="7" idx="1"/>
          </p:cNvCxnSpPr>
          <p:nvPr/>
        </p:nvCxnSpPr>
        <p:spPr bwMode="auto">
          <a:xfrm>
            <a:off x="3998321" y="4024108"/>
            <a:ext cx="325435" cy="212027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3366C4A4-2018-044E-81F5-620FDBD7323A}"/>
              </a:ext>
            </a:extLst>
          </p:cNvPr>
          <p:cNvCxnSpPr>
            <a:cxnSpLocks/>
          </p:cNvCxnSpPr>
          <p:nvPr/>
        </p:nvCxnSpPr>
        <p:spPr bwMode="auto">
          <a:xfrm>
            <a:off x="4490995" y="3732941"/>
            <a:ext cx="0" cy="1079988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29E46249-3A7D-9842-8C69-8A3D255D9D19}"/>
              </a:ext>
            </a:extLst>
          </p:cNvPr>
          <p:cNvCxnSpPr>
            <a:cxnSpLocks/>
          </p:cNvCxnSpPr>
          <p:nvPr/>
        </p:nvCxnSpPr>
        <p:spPr bwMode="auto">
          <a:xfrm>
            <a:off x="5130065" y="3723878"/>
            <a:ext cx="0" cy="1079988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3805E2E3-FC6A-F041-8D58-5F67C9151478}"/>
              </a:ext>
            </a:extLst>
          </p:cNvPr>
          <p:cNvCxnSpPr>
            <a:cxnSpLocks/>
          </p:cNvCxnSpPr>
          <p:nvPr/>
        </p:nvCxnSpPr>
        <p:spPr bwMode="auto">
          <a:xfrm flipV="1">
            <a:off x="3707904" y="3826348"/>
            <a:ext cx="1458165" cy="1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円/楕円 36">
            <a:extLst>
              <a:ext uri="{FF2B5EF4-FFF2-40B4-BE49-F238E27FC236}">
                <a16:creationId xmlns:a16="http://schemas.microsoft.com/office/drawing/2014/main" id="{0626AE3C-DE35-C545-B7CD-14E6F878CE70}"/>
              </a:ext>
            </a:extLst>
          </p:cNvPr>
          <p:cNvSpPr/>
          <p:nvPr/>
        </p:nvSpPr>
        <p:spPr bwMode="auto">
          <a:xfrm>
            <a:off x="4257216" y="3901682"/>
            <a:ext cx="159490" cy="176693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B320901B-5020-E245-9133-48AAA8D3D213}"/>
              </a:ext>
            </a:extLst>
          </p:cNvPr>
          <p:cNvCxnSpPr>
            <a:cxnSpLocks/>
            <a:endCxn id="37" idx="2"/>
          </p:cNvCxnSpPr>
          <p:nvPr/>
        </p:nvCxnSpPr>
        <p:spPr bwMode="auto">
          <a:xfrm flipV="1">
            <a:off x="4023988" y="3990029"/>
            <a:ext cx="233228" cy="196202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0" name="円/楕円 39">
            <a:extLst>
              <a:ext uri="{FF2B5EF4-FFF2-40B4-BE49-F238E27FC236}">
                <a16:creationId xmlns:a16="http://schemas.microsoft.com/office/drawing/2014/main" id="{036E86BC-CFF8-8747-BFD9-2FC7ADFE2A2D}"/>
              </a:ext>
            </a:extLst>
          </p:cNvPr>
          <p:cNvSpPr/>
          <p:nvPr/>
        </p:nvSpPr>
        <p:spPr bwMode="auto">
          <a:xfrm>
            <a:off x="4767277" y="4530089"/>
            <a:ext cx="167518" cy="176693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FF8D4411-466F-C04D-B2E0-9ED317552755}"/>
              </a:ext>
            </a:extLst>
          </p:cNvPr>
          <p:cNvCxnSpPr>
            <a:cxnSpLocks/>
            <a:stCxn id="7" idx="5"/>
            <a:endCxn id="40" idx="2"/>
          </p:cNvCxnSpPr>
          <p:nvPr/>
        </p:nvCxnSpPr>
        <p:spPr bwMode="auto">
          <a:xfrm>
            <a:off x="4442210" y="4361076"/>
            <a:ext cx="325067" cy="257360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3" name="円/楕円 42">
            <a:extLst>
              <a:ext uri="{FF2B5EF4-FFF2-40B4-BE49-F238E27FC236}">
                <a16:creationId xmlns:a16="http://schemas.microsoft.com/office/drawing/2014/main" id="{9C205093-5A03-8C4F-BAEF-1C05F01F3D13}"/>
              </a:ext>
            </a:extLst>
          </p:cNvPr>
          <p:cNvSpPr/>
          <p:nvPr/>
        </p:nvSpPr>
        <p:spPr bwMode="auto">
          <a:xfrm>
            <a:off x="4758645" y="3937363"/>
            <a:ext cx="159490" cy="176693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2081EA68-1944-8C4B-A7C2-2F857A45EA53}"/>
              </a:ext>
            </a:extLst>
          </p:cNvPr>
          <p:cNvCxnSpPr>
            <a:cxnSpLocks/>
            <a:stCxn id="37" idx="6"/>
            <a:endCxn id="43" idx="2"/>
          </p:cNvCxnSpPr>
          <p:nvPr/>
        </p:nvCxnSpPr>
        <p:spPr bwMode="auto">
          <a:xfrm>
            <a:off x="4416706" y="3990029"/>
            <a:ext cx="341939" cy="35681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7" name="円/楕円 46">
            <a:extLst>
              <a:ext uri="{FF2B5EF4-FFF2-40B4-BE49-F238E27FC236}">
                <a16:creationId xmlns:a16="http://schemas.microsoft.com/office/drawing/2014/main" id="{AB2AE744-A2B3-E344-A83C-9632B161A9DB}"/>
              </a:ext>
            </a:extLst>
          </p:cNvPr>
          <p:cNvSpPr/>
          <p:nvPr/>
        </p:nvSpPr>
        <p:spPr bwMode="auto">
          <a:xfrm>
            <a:off x="3894531" y="4554113"/>
            <a:ext cx="156250" cy="16095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E2E34BA8-396E-014E-934D-B6C546833731}"/>
              </a:ext>
            </a:extLst>
          </p:cNvPr>
          <p:cNvCxnSpPr>
            <a:cxnSpLocks/>
            <a:stCxn id="47" idx="0"/>
            <a:endCxn id="10" idx="4"/>
          </p:cNvCxnSpPr>
          <p:nvPr/>
        </p:nvCxnSpPr>
        <p:spPr bwMode="auto">
          <a:xfrm flipH="1" flipV="1">
            <a:off x="3943553" y="4277446"/>
            <a:ext cx="29103" cy="276667"/>
          </a:xfrm>
          <a:prstGeom prst="line">
            <a:avLst/>
          </a:prstGeom>
          <a:solidFill>
            <a:srgbClr val="A0D4D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1" name="四角形吹き出し 50">
            <a:extLst>
              <a:ext uri="{FF2B5EF4-FFF2-40B4-BE49-F238E27FC236}">
                <a16:creationId xmlns:a16="http://schemas.microsoft.com/office/drawing/2014/main" id="{7602B95C-0F9F-B941-A554-D80B75171ACA}"/>
              </a:ext>
            </a:extLst>
          </p:cNvPr>
          <p:cNvSpPr/>
          <p:nvPr/>
        </p:nvSpPr>
        <p:spPr bwMode="auto">
          <a:xfrm>
            <a:off x="1876483" y="3914822"/>
            <a:ext cx="1538986" cy="590873"/>
          </a:xfrm>
          <a:prstGeom prst="wedgeRectCallout">
            <a:avLst>
              <a:gd name="adj1" fmla="val 77488"/>
              <a:gd name="adj2" fmla="val -21802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kumimoji="1" lang="ja-JP" altLang="en-US" sz="1400"/>
              <a:t>このセルのみ交点計算実施</a:t>
            </a: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089E16D5-6656-CC4C-AB03-7C0EC461E788}"/>
              </a:ext>
            </a:extLst>
          </p:cNvPr>
          <p:cNvSpPr/>
          <p:nvPr/>
        </p:nvSpPr>
        <p:spPr bwMode="auto">
          <a:xfrm>
            <a:off x="3840935" y="3830711"/>
            <a:ext cx="650052" cy="635056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endParaRPr kumimoji="1" lang="ja-JP" altLang="en-US" sz="1600"/>
          </a:p>
        </p:txBody>
      </p:sp>
    </p:spTree>
    <p:extLst>
      <p:ext uri="{BB962C8B-B14F-4D97-AF65-F5344CB8AC3E}">
        <p14:creationId xmlns:p14="http://schemas.microsoft.com/office/powerpoint/2010/main" val="148011043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BEC6F928-72DF-8D48-A490-98821B3F1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b="0"/>
              <a:t>交差点の導出は，緯度・経度を</a:t>
            </a:r>
            <a:r>
              <a:rPr lang="en" altLang="ja-JP" b="0"/>
              <a:t>x</a:t>
            </a:r>
            <a:r>
              <a:rPr lang="ja-JP" altLang="en-US" b="0"/>
              <a:t>軸・</a:t>
            </a:r>
            <a:r>
              <a:rPr lang="en" altLang="ja-JP" b="0"/>
              <a:t>y</a:t>
            </a:r>
            <a:r>
              <a:rPr lang="ja-JP" altLang="en-US" b="0"/>
              <a:t>軸とみなす直交座標系として計算を行っているため，粗い近似値であり，正確には球面座標としての計算が必要である</a:t>
            </a:r>
          </a:p>
          <a:p>
            <a:r>
              <a:rPr lang="ja-JP" altLang="en-US" b="0"/>
              <a:t>道路の立体交差は考慮されていない，機械的に交点は作成される</a:t>
            </a:r>
            <a:endParaRPr lang="en-US" altLang="ja-JP" b="0"/>
          </a:p>
          <a:p>
            <a:r>
              <a:rPr lang="en-US" altLang="ja-JP" b="0"/>
              <a:t>3</a:t>
            </a:r>
            <a:r>
              <a:rPr lang="ja-JP" altLang="en-US" b="0"/>
              <a:t>道路が</a:t>
            </a:r>
            <a:r>
              <a:rPr lang="en-US" altLang="ja-JP" b="0"/>
              <a:t>1</a:t>
            </a:r>
            <a:r>
              <a:rPr lang="ja-JP" altLang="en-US" b="0"/>
              <a:t>点で交差する場合の考慮はされていない</a:t>
            </a:r>
            <a:endParaRPr lang="en-US" altLang="ja-JP" b="0"/>
          </a:p>
          <a:p>
            <a:endParaRPr lang="en-US" altLang="ja-JP" b="0"/>
          </a:p>
          <a:p>
            <a:r>
              <a:rPr lang="ja-JP" altLang="en-US" b="0"/>
              <a:t>近年，ドローン軌跡など，点列のデータを取得することは多く，このようなグラフデータ導出は，他の分野にも適用できると考えられる．プログラムを汎用化し，水平展開をはかっていきたい．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507407D7-501C-EF43-B377-60EE3D3D2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制約・課題</a:t>
            </a:r>
          </a:p>
        </p:txBody>
      </p:sp>
    </p:spTree>
    <p:extLst>
      <p:ext uri="{BB962C8B-B14F-4D97-AF65-F5344CB8AC3E}">
        <p14:creationId xmlns:p14="http://schemas.microsoft.com/office/powerpoint/2010/main" val="265912579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>
            <a:extLst>
              <a:ext uri="{FF2B5EF4-FFF2-40B4-BE49-F238E27FC236}">
                <a16:creationId xmlns:a16="http://schemas.microsoft.com/office/drawing/2014/main" id="{E6D3A181-9C28-854B-A249-4AC8CED43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以下を含むテキストファイル</a:t>
            </a:r>
            <a:endParaRPr lang="en-US" altLang="ja-JP"/>
          </a:p>
          <a:p>
            <a:pPr lvl="1"/>
            <a:r>
              <a:rPr kumimoji="1" lang="ja-JP" altLang="en-US"/>
              <a:t>ノード：ノード</a:t>
            </a:r>
            <a:r>
              <a:rPr kumimoji="1" lang="en-US" altLang="ja-JP"/>
              <a:t>ID</a:t>
            </a:r>
            <a:r>
              <a:rPr kumimoji="1" lang="ja-JP" altLang="en-US"/>
              <a:t>，緯度，経度</a:t>
            </a:r>
            <a:endParaRPr kumimoji="1" lang="en-US" altLang="ja-JP"/>
          </a:p>
          <a:p>
            <a:pPr lvl="1"/>
            <a:r>
              <a:rPr lang="ja-JP" altLang="en-US"/>
              <a:t>エッジ：エッジ</a:t>
            </a:r>
            <a:r>
              <a:rPr lang="en-US" altLang="ja-JP"/>
              <a:t>ID</a:t>
            </a:r>
            <a:r>
              <a:rPr lang="ja-JP" altLang="en-US"/>
              <a:t>，発ノード，着ノード</a:t>
            </a:r>
            <a:endParaRPr lang="en-US" altLang="ja-JP"/>
          </a:p>
          <a:p>
            <a:endParaRPr kumimoji="1" lang="en-US" altLang="ja-JP"/>
          </a:p>
          <a:p>
            <a:r>
              <a:rPr kumimoji="1" lang="ja-JP" altLang="en-US"/>
              <a:t>これらから，容易にグラフデータベースやオンメモリグラフを構築可能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7039C5DE-41C3-CD49-91AF-31CB4C3EA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データの形式・利用方法</a:t>
            </a:r>
          </a:p>
        </p:txBody>
      </p:sp>
    </p:spTree>
    <p:extLst>
      <p:ext uri="{BB962C8B-B14F-4D97-AF65-F5344CB8AC3E}">
        <p14:creationId xmlns:p14="http://schemas.microsoft.com/office/powerpoint/2010/main" val="1017285623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20090909_01_PFLab_PPT_Template_Pre_Version_for_ALL">
  <a:themeElements>
    <a:clrScheme name="フレッシュ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ggszk定義">
      <a:majorFont>
        <a:latin typeface="Meiryo UI"/>
        <a:ea typeface="メイリオ"/>
        <a:cs typeface=""/>
      </a:majorFont>
      <a:minorFont>
        <a:latin typeface="Calibr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algn="l">
          <a:defRPr sz="1600"/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A0D4D8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GP創英角ｺﾞｼｯｸUB" pitchFamily="50" charset="-128"/>
          </a:defRPr>
        </a:defPPr>
      </a:lstStyle>
    </a:lnDef>
    <a:txDef>
      <a:spPr>
        <a:noFill/>
      </a:spPr>
      <a:bodyPr wrap="square" rtlCol="0">
        <a:spAutoFit/>
      </a:bodyPr>
      <a:lstStyle>
        <a:defPPr algn="l">
          <a:defRPr kumimoji="1" smtClean="0">
            <a:latin typeface="+mn-lt"/>
            <a:ea typeface="+mn-ea"/>
          </a:defRPr>
        </a:defPPr>
      </a:lstStyle>
    </a:txDef>
  </a:objectDefaults>
  <a:extraClrSchemeLst>
    <a:extraClrScheme>
      <a:clrScheme name="20090909_01_PFLab_PPT_Template_Pre_Version_for_AL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90909_01_PFLab_PPT_Template_Pre_Version_for_AL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90909_01_PFLab_PPT_Template_Pre_Version_for_AL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90909_01_PFLab_PPT_Template_Pre_Version_for_AL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90909_01_PFLab_PPT_Template_Pre_Version_for_AL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090909_01_PFLab_PPT_Template_Pre_Version_for_AL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0090909_01_PFLab_PPT_Template_Pre_Version_for_AL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0090909_01_PFLab_PPT_Template_Pre_Version_for_AL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0090909_01_PFLab_PPT_Template_Pre_Version_for_AL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0090909_01_PFLab_PPT_Template_Pre_Version_for_AL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0090909_01_PFLab_PPT_Template_Pre_Version_for_AL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0090909_01_PFLab_PPT_Template_Pre_Version_for_AL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プレゼンテーション1" id="{AC03200C-C82B-7D44-8FAB-BBA7BACF0B52}" vid="{27807BAA-EE4F-254C-8D72-78FDCA17A116}"/>
    </a:ext>
  </a:extLst>
</a:theme>
</file>

<file path=ppt/theme/theme2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20090909_01_PFLab_PPT_Template_Pre_Version_for_ALL</Template>
  <TotalTime>208</TotalTime>
  <Words>596</Words>
  <Application>Microsoft Macintosh PowerPoint</Application>
  <PresentationFormat>画面に合わせる (16:9)</PresentationFormat>
  <Paragraphs>61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3" baseType="lpstr">
      <vt:lpstr>Meiryo UI</vt:lpstr>
      <vt:lpstr>メイリオ</vt:lpstr>
      <vt:lpstr>Arial</vt:lpstr>
      <vt:lpstr>Calibri</vt:lpstr>
      <vt:lpstr>20090909_01_PFLab_PPT_Template_Pre_Version_for_ALL</vt:lpstr>
      <vt:lpstr>新潟市道路網グラフデータ作成</vt:lpstr>
      <vt:lpstr>背景と課題</vt:lpstr>
      <vt:lpstr>入手できるデータ</vt:lpstr>
      <vt:lpstr>道路のデータ形式（KML）</vt:lpstr>
      <vt:lpstr>道路網グラフデータの作成</vt:lpstr>
      <vt:lpstr>計算上の工夫</vt:lpstr>
      <vt:lpstr>制約・課題</vt:lpstr>
      <vt:lpstr>データの形式・利用方法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はじめに</dc:title>
  <dc:subject/>
  <dc:creator>鈴木 源吾</dc:creator>
  <cp:keywords/>
  <dc:description/>
  <cp:lastModifiedBy>鈴木 源吾</cp:lastModifiedBy>
  <cp:revision>38</cp:revision>
  <dcterms:created xsi:type="dcterms:W3CDTF">2020-08-06T01:05:25Z</dcterms:created>
  <dcterms:modified xsi:type="dcterms:W3CDTF">2021-01-28T01:03:22Z</dcterms:modified>
  <cp:category/>
</cp:coreProperties>
</file>

<file path=docProps/thumbnail.jpeg>
</file>